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5143500" cx="9144000"/>
  <p:notesSz cx="6858000" cy="9144000"/>
  <p:embeddedFontLst>
    <p:embeddedFont>
      <p:font typeface="Raleway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264B1A9-89DD-499F-810A-274557ACFD2B}">
  <a:tblStyle styleId="{1264B1A9-89DD-499F-810A-274557ACFD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Raleway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Raleway-italic.fntdata"/><Relationship Id="rId30" Type="http://schemas.openxmlformats.org/officeDocument/2006/relationships/font" Target="fonts/Raleway-bold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font" Target="fonts/Raleway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c586c0f03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1c586c0f03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c586c0f03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c586c0f03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c586c0f03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1c586c0f03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c586c0f03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c586c0f03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1c586c0f03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1c586c0f03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1c586c0f03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1c586c0f03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1c586c0f03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1c586c0f03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c586c0f03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1c586c0f03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c586c0f03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1c586c0f03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d6a44d258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d6a44d258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1c586c0f0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1c586c0f0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c586c0f03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1c586c0f03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1c586c0f03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1c586c0f03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1c586c0f03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1c586c0f03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1c586c0f0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1c586c0f0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c586c0f0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c586c0f0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c586c0f03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c586c0f03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c586c0f03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c586c0f03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1c586c0f03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1c586c0f03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1c586c0f03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1c586c0f03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c586c0f03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1c586c0f03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Bit, bájt, mértékegységek, kettes számrendszer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Az információ digitális alapjai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671300" y="3663150"/>
            <a:ext cx="3202500" cy="11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sz="1800">
                <a:solidFill>
                  <a:srgbClr val="FFFFFF"/>
                </a:solidFill>
              </a:rPr>
              <a:t>Készítette: Szalontai István 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sz="1800">
                <a:solidFill>
                  <a:srgbClr val="FFFFFF"/>
                </a:solidFill>
              </a:rPr>
              <a:t>Osztály: 9. nyelvi előkészítő 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sz="1800">
                <a:solidFill>
                  <a:srgbClr val="FFFFFF"/>
                </a:solidFill>
              </a:rPr>
              <a:t>Dátum: 2024-12-05 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Miért használjuk a kettes számrendszert?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A kettes számrendszer előnyei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hu"/>
              <a:t>A számítógépek elektronikus áramkörökön alapulnak.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0</a:t>
            </a:r>
            <a:r>
              <a:rPr lang="hu"/>
              <a:t> nincs feszültség.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1</a:t>
            </a:r>
            <a:r>
              <a:rPr lang="hu"/>
              <a:t> van feszültség.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hu" u="sng"/>
              <a:t>Egyszerű és megbízható. </a:t>
            </a:r>
            <a:endParaRPr u="sng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Kettes számrendszer: Alapelvek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Alap</a:t>
            </a:r>
            <a:r>
              <a:rPr lang="hu"/>
              <a:t>: 2  							(míg a 10 -es számrendszerben az alap az 10)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Számjegyek</a:t>
            </a:r>
            <a:r>
              <a:rPr lang="hu"/>
              <a:t>: csak </a:t>
            </a:r>
            <a:r>
              <a:rPr b="1" lang="hu"/>
              <a:t>0</a:t>
            </a:r>
            <a:r>
              <a:rPr lang="hu"/>
              <a:t> és </a:t>
            </a:r>
            <a:r>
              <a:rPr b="1" lang="hu"/>
              <a:t>1</a:t>
            </a:r>
            <a:r>
              <a:rPr lang="hu"/>
              <a:t>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Példa</a:t>
            </a:r>
            <a:r>
              <a:rPr lang="hu"/>
              <a:t>: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hu"/>
              <a:t> 		</a:t>
            </a:r>
            <a:r>
              <a:rPr b="1" lang="hu"/>
              <a:t>10</a:t>
            </a:r>
            <a:r>
              <a:rPr lang="hu"/>
              <a:t> (kettes számrendszerben) = 2 (tízes számrendszerben).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Átváltás számrendszerek között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Kettesről tízesre váltás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/>
              <a:t>Példa</a:t>
            </a:r>
            <a:r>
              <a:rPr lang="hu"/>
              <a:t>: 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1010 </a:t>
            </a:r>
            <a:r>
              <a:rPr lang="hu"/>
              <a:t>(kettes számrendszerben):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hu"/>
              <a:t>  		1 × 2³ + 0 × 2² + 1 × 2¹ + 0 × 2⁰ = 8 + 0 + 2 + 0 = </a:t>
            </a:r>
            <a:r>
              <a:rPr b="1" lang="hu"/>
              <a:t>10</a:t>
            </a:r>
            <a:r>
              <a:rPr lang="hu"/>
              <a:t>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Tízesről kettesre váltás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Példa</a:t>
            </a:r>
            <a:r>
              <a:rPr lang="hu"/>
              <a:t>:  </a:t>
            </a:r>
            <a:r>
              <a:rPr b="1" lang="hu"/>
              <a:t>18</a:t>
            </a:r>
            <a:r>
              <a:rPr lang="hu"/>
              <a:t> (tízes számrendszerben):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  Osztás 2-vel: 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u" sz="1600"/>
              <a:t>18 ÷ 2 = 9, maradék: 0.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hu" sz="1600"/>
              <a:t>  9 ÷ 2 = 4, maradék: 1.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hu" sz="1600"/>
              <a:t>  4 ÷ 2 = 2, maradék: 0.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hu" sz="1600"/>
              <a:t>  2 ÷ 2 = 1, maradék: 0.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hu" sz="1600"/>
              <a:t>  1 ÷ 2 = 0, maradék: 1.  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  Eredmény: </a:t>
            </a:r>
            <a:r>
              <a:rPr b="1" lang="hu"/>
              <a:t>10010</a:t>
            </a:r>
            <a:r>
              <a:rPr lang="hu"/>
              <a:t> (kettes számrendszerben). 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Gyakorlati példák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Helyfoglalás számítása</a:t>
            </a:r>
            <a:endParaRPr/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Példa</a:t>
            </a:r>
            <a:r>
              <a:rPr lang="hu"/>
              <a:t>: </a:t>
            </a:r>
            <a:r>
              <a:rPr lang="hu"/>
              <a:t>Egy 5 oldalas szöveges dokumentum hány Kilobájtot foglal el, ha egy oldal 2 KB?  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hu"/>
              <a:t>Teljes dokumentum: </a:t>
            </a:r>
            <a:r>
              <a:rPr b="1" lang="hu"/>
              <a:t>5 × 2 KB = 10 KB</a:t>
            </a:r>
            <a:r>
              <a:rPr lang="hu"/>
              <a:t>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Képfájl méretének számítása</a:t>
            </a:r>
            <a:endParaRPr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61111"/>
              <a:buFont typeface="Arial"/>
              <a:buNone/>
            </a:pPr>
            <a:r>
              <a:rPr b="1" lang="hu"/>
              <a:t>Példa</a:t>
            </a:r>
            <a:r>
              <a:rPr lang="hu"/>
              <a:t>: </a:t>
            </a:r>
            <a:r>
              <a:rPr lang="hu"/>
              <a:t>Egy kép: 800 × 600 pixel és 24 bites színmélységgel rendelkezik. Mennyi tárhelyet foglal el? 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hu"/>
              <a:t>Képpontok száma: 800 × 600 = </a:t>
            </a:r>
            <a:r>
              <a:rPr b="1" lang="hu"/>
              <a:t>480 000 pixel</a:t>
            </a:r>
            <a:r>
              <a:rPr lang="hu"/>
              <a:t>. 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hu"/>
              <a:t>Egy pixel: 24 bit = 3 bájt.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hu"/>
              <a:t>Teljes méret: 480 000 × 3 = </a:t>
            </a:r>
            <a:r>
              <a:rPr b="1" lang="hu"/>
              <a:t>1 440 000 bájt ≈ 1,37 MB</a:t>
            </a:r>
            <a:r>
              <a:rPr lang="hu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hu"/>
              <a:t>Ellenőrzés GIMP-ben, vagy Paintben</a:t>
            </a:r>
            <a:r>
              <a:rPr lang="hu"/>
              <a:t>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Hozd létre a képet és </a:t>
            </a:r>
            <a:r>
              <a:rPr lang="hu"/>
              <a:t>mentsd</a:t>
            </a:r>
            <a:r>
              <a:rPr lang="hu"/>
              <a:t> el tömörítetlen</a:t>
            </a:r>
            <a:br>
              <a:rPr lang="hu"/>
            </a:br>
            <a:r>
              <a:rPr lang="hu"/>
              <a:t>BMP formátumban!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1950" y="1618800"/>
            <a:ext cx="3050350" cy="308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Képfájl méretének számítása II.</a:t>
            </a:r>
            <a:endParaRPr/>
          </a:p>
        </p:txBody>
      </p:sp>
      <p:sp>
        <p:nvSpPr>
          <p:cNvPr id="164" name="Google Shape;16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61111"/>
              <a:buFont typeface="Arial"/>
              <a:buNone/>
            </a:pPr>
            <a:r>
              <a:rPr b="1" lang="hu"/>
              <a:t>Példa</a:t>
            </a:r>
            <a:r>
              <a:rPr lang="hu"/>
              <a:t>: Egy kép: 100 × 100 pixel és 1 bites színmélységgel rendelkezik azaz fekete-fehér. Mennyi tárhelyet foglal el? 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hu"/>
              <a:t>Képpontok száma: 100× 100 = </a:t>
            </a:r>
            <a:r>
              <a:rPr b="1" lang="hu"/>
              <a:t>10</a:t>
            </a:r>
            <a:r>
              <a:rPr b="1" lang="hu"/>
              <a:t> 000 pixel</a:t>
            </a:r>
            <a:r>
              <a:rPr lang="hu"/>
              <a:t>. 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hu"/>
              <a:t>8 pixel lesz eltárolva: 1 bájt.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hu"/>
              <a:t>Teljes méret: 10 000 / 8  = </a:t>
            </a:r>
            <a:r>
              <a:rPr b="1" lang="hu"/>
              <a:t>1 250 bájt ≈ 1 662 bájt</a:t>
            </a:r>
            <a:r>
              <a:rPr lang="hu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hu"/>
              <a:t>Ellenőrzés GIMP-ben, vagy Paintben</a:t>
            </a:r>
            <a:r>
              <a:rPr lang="hu"/>
              <a:t>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Hozd létre a képet és mentsd el tömörítetlen</a:t>
            </a:r>
            <a:br>
              <a:rPr lang="hu"/>
            </a:br>
            <a:r>
              <a:rPr lang="hu"/>
              <a:t>BMP formátumban!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2100" y="1895575"/>
            <a:ext cx="3580201" cy="267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Tartalomjegyzék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Mi az a bit és bájt?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Mértékegységek az informatikában.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Miért használjuk a kettes számrendszert?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Átváltás számrendszerek között.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Gyakorlati példák.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Összegzés és kérdések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Miért fontos a bit és a bájt?</a:t>
            </a:r>
            <a:endParaRPr/>
          </a:p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/>
              <a:t>Az információk kódolása, tárolása és továbbítása alapját képezik.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/>
              <a:t>A kettes számrendszer biztosítja a számítógépek működését. 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Kérdések a diákok számára</a:t>
            </a:r>
            <a:endParaRPr/>
          </a:p>
        </p:txBody>
      </p:sp>
      <p:sp>
        <p:nvSpPr>
          <p:cNvPr id="182" name="Google Shape;182;p34"/>
          <p:cNvSpPr txBox="1"/>
          <p:nvPr>
            <p:ph idx="1" type="body"/>
          </p:nvPr>
        </p:nvSpPr>
        <p:spPr>
          <a:xfrm>
            <a:off x="311700" y="1152475"/>
            <a:ext cx="8520600" cy="148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Mi a különbség a bit és a bájt között?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Hogyan számítjuk ki egy fájl méretét?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Miért használjuk a kettes számrendszert a számítógépekben?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Mi az a bit és bájt?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A bit fogalma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Bit</a:t>
            </a:r>
            <a:r>
              <a:rPr lang="hu"/>
              <a:t>: Az információ legkisebb egysége.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Értékei</a:t>
            </a:r>
            <a:r>
              <a:rPr lang="hu"/>
              <a:t>: </a:t>
            </a:r>
            <a:r>
              <a:rPr b="1" lang="hu"/>
              <a:t>0</a:t>
            </a:r>
            <a:r>
              <a:rPr lang="hu"/>
              <a:t> vagy </a:t>
            </a:r>
            <a:r>
              <a:rPr b="1" lang="hu"/>
              <a:t>1</a:t>
            </a:r>
            <a:r>
              <a:rPr lang="hu"/>
              <a:t> (két állapot).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/>
              <a:t>Az elektromos rendszerekben: 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hu"/>
              <a:t>0</a:t>
            </a:r>
            <a:r>
              <a:rPr lang="hu"/>
              <a:t>: nincs áram. 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hu"/>
              <a:t>1</a:t>
            </a:r>
            <a:r>
              <a:rPr lang="hu"/>
              <a:t>: van áram.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Példa</a:t>
            </a:r>
            <a:r>
              <a:rPr lang="hu"/>
              <a:t>: Egy kapcsoló fel-le állása.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Mi az a bájt?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Bájt (byte)</a:t>
            </a:r>
            <a:r>
              <a:rPr lang="hu"/>
              <a:t> 8 bitből álló egység.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Használata</a:t>
            </a:r>
            <a:r>
              <a:rPr lang="hu"/>
              <a:t>: 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Egy karakter (pl. az 'A') kódolása egy bájtban történik.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Példa</a:t>
            </a:r>
            <a:r>
              <a:rPr lang="hu"/>
              <a:t>: Az 'A' betű ASCII-kódja: </a:t>
            </a:r>
            <a:r>
              <a:rPr b="1" lang="hu"/>
              <a:t>01000001</a:t>
            </a:r>
            <a:r>
              <a:rPr lang="hu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hu"/>
              <a:t>Értékei lehetnek:</a:t>
            </a:r>
            <a:r>
              <a:rPr lang="hu"/>
              <a:t> 0 - 255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Mértékegységek az informatikában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Miért fontosak a mértékegységek?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hu"/>
              <a:t>Az adatmennyiség mérésére szolgálnak.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Alapegység</a:t>
            </a:r>
            <a:r>
              <a:rPr lang="hu"/>
              <a:t>: bit → bájt → nagyobb egységek.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Mértékegységek táblázata</a:t>
            </a:r>
            <a:endParaRPr/>
          </a:p>
        </p:txBody>
      </p:sp>
      <p:graphicFrame>
        <p:nvGraphicFramePr>
          <p:cNvPr id="100" name="Google Shape;100;p20"/>
          <p:cNvGraphicFramePr/>
          <p:nvPr/>
        </p:nvGraphicFramePr>
        <p:xfrm>
          <a:off x="952500" y="123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{1264B1A9-89DD-499F-810A-274557ACFD2B}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hu"/>
                        <a:t>Egység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hu"/>
                        <a:t>Rövidítés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hu"/>
                        <a:t>Érték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B4A7D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Bit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 bit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Bájt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8 bit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Kilobájt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KB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1 024 bájt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Megabájt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MB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1 024 KB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Gigabájt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GB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1 024 MB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Terabájt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TB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1 024 GB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Hogyan számolunk mértékegységekkel?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/>
              <a:t>Példa</a:t>
            </a:r>
            <a:r>
              <a:rPr lang="hu"/>
              <a:t>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hu"/>
              <a:t>Kérdés</a:t>
            </a:r>
            <a:r>
              <a:rPr lang="hu"/>
              <a:t>: Hány Kilobájt 5 MB?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1 MB = 1 024 KB  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u"/>
              <a:t>5 MB = 5 × 1 024 KB = </a:t>
            </a:r>
            <a:r>
              <a:rPr b="1" lang="hu"/>
              <a:t>5 120 KB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